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4"/>
  </p:sldMasterIdLst>
  <p:notesMasterIdLst>
    <p:notesMasterId r:id="rId19"/>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Century Gothic" panose="020B0502020202020204" pitchFamily="34" charset="0"/>
      <p:regular r:id="rId24"/>
      <p:bold r:id="rId25"/>
      <p:italic r:id="rId26"/>
      <p:boldItalic r:id="rId27"/>
    </p:embeddedFont>
    <p:embeddedFont>
      <p:font typeface="Garamond" panose="02020404030301010803" pitchFamily="18" charset="0"/>
      <p:regular r:id="rId28"/>
      <p:bold r:id="rId29"/>
      <p:italic r:id="rId30"/>
    </p:embeddedFont>
  </p:embeddedFontLst>
  <p:custDataLst>
    <p:tags r:id="rId3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2"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1" autoAdjust="0"/>
    <p:restoredTop sz="94660"/>
  </p:normalViewPr>
  <p:slideViewPr>
    <p:cSldViewPr snapToGrid="0">
      <p:cViewPr varScale="1">
        <p:scale>
          <a:sx n="83" d="100"/>
          <a:sy n="83" d="100"/>
        </p:scale>
        <p:origin x="126" y="3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7.fntdata"/><Relationship Id="rId3" Type="http://schemas.openxmlformats.org/officeDocument/2006/relationships/customXml" Target="../customXml/item3.xml"/><Relationship Id="rId21" Type="http://schemas.openxmlformats.org/officeDocument/2006/relationships/font" Target="fonts/font2.fntdata"/><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6.fntdata"/><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5.fntdata"/><Relationship Id="rId32"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3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98279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3511787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947889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2403272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3796179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585387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881193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45809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82510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215015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0789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163403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1419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8545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919541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22855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0394367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54152076"/>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m4a"/><Relationship Id="rId7" Type="http://schemas.openxmlformats.org/officeDocument/2006/relationships/image" Target="../media/image3.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2.jpeg"/><Relationship Id="rId5" Type="http://schemas.openxmlformats.org/officeDocument/2006/relationships/notesSlide" Target="../notesSlides/notesSlide1.xml"/><Relationship Id="rId10" Type="http://schemas.openxmlformats.org/officeDocument/2006/relationships/image" Target="../media/image8.png"/><Relationship Id="rId4" Type="http://schemas.openxmlformats.org/officeDocument/2006/relationships/slideLayout" Target="../slideLayouts/slideLayout1.xml"/><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8.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7.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8.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7.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media" Target="../media/media12.m4a"/><Relationship Id="rId7" Type="http://schemas.openxmlformats.org/officeDocument/2006/relationships/image" Target="../media/image8.png"/><Relationship Id="rId2" Type="http://schemas.openxmlformats.org/officeDocument/2006/relationships/audio" Target="NULL" TargetMode="External"/><Relationship Id="rId1" Type="http://schemas.openxmlformats.org/officeDocument/2006/relationships/tags" Target="../tags/tag13.xml"/><Relationship Id="rId6" Type="http://schemas.openxmlformats.org/officeDocument/2006/relationships/image" Target="../media/image7.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media" Target="../media/media13.m4a"/><Relationship Id="rId7" Type="http://schemas.openxmlformats.org/officeDocument/2006/relationships/image" Target="../media/image8.png"/><Relationship Id="rId2" Type="http://schemas.openxmlformats.org/officeDocument/2006/relationships/audio" Target="NULL" TargetMode="External"/><Relationship Id="rId1" Type="http://schemas.openxmlformats.org/officeDocument/2006/relationships/tags" Target="../tags/tag14.xml"/><Relationship Id="rId6" Type="http://schemas.openxmlformats.org/officeDocument/2006/relationships/image" Target="../media/image7.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8.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7.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2.jpeg"/><Relationship Id="rId11" Type="http://schemas.openxmlformats.org/officeDocument/2006/relationships/image" Target="../media/image8.png"/><Relationship Id="rId5" Type="http://schemas.openxmlformats.org/officeDocument/2006/relationships/notesSlide" Target="../notesSlides/notesSlide2.xml"/><Relationship Id="rId10" Type="http://schemas.openxmlformats.org/officeDocument/2006/relationships/image" Target="../media/image9.png"/><Relationship Id="rId4" Type="http://schemas.openxmlformats.org/officeDocument/2006/relationships/slideLayout" Target="../slideLayouts/slideLayout2.xml"/><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8.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7.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8.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7.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8.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7.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8.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7.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8.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7.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8.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7.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9.m4a"/><Relationship Id="rId7" Type="http://schemas.openxmlformats.org/officeDocument/2006/relationships/image" Target="../media/image10.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2.jpeg"/><Relationship Id="rId5" Type="http://schemas.openxmlformats.org/officeDocument/2006/relationships/notesSlide" Target="../notesSlides/notesSlide9.xml"/><Relationship Id="rId4"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6"/>
          <a:stretch/>
        </a:blipFill>
        <a:effectLst/>
      </p:bgPr>
    </p:bg>
    <p:spTree>
      <p:nvGrpSpPr>
        <p:cNvPr id="1" name="Shape 143"/>
        <p:cNvGrpSpPr/>
        <p:nvPr/>
      </p:nvGrpSpPr>
      <p:grpSpPr>
        <a:xfrm>
          <a:off x="0" y="0"/>
          <a:ext cx="0" cy="0"/>
          <a:chOff x="0" y="0"/>
          <a:chExt cx="0" cy="0"/>
        </a:xfrm>
      </p:grpSpPr>
      <p:grpSp>
        <p:nvGrpSpPr>
          <p:cNvPr id="87" name="Group 86">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88" name="Picture 87">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7">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9" name="Rectangle 88">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90" name="Picture 89">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8">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91" name="Picture 90">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8">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93" name="Straight Connector 92">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95" name="Rectangle 94">
            <a:extLst>
              <a:ext uri="{FF2B5EF4-FFF2-40B4-BE49-F238E27FC236}">
                <a16:creationId xmlns:a16="http://schemas.microsoft.com/office/drawing/2014/main" id="{75E66D3F-14EA-4BCD-819B-EEF581746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7" name="Group 96">
            <a:extLst>
              <a:ext uri="{FF2B5EF4-FFF2-40B4-BE49-F238E27FC236}">
                <a16:creationId xmlns:a16="http://schemas.microsoft.com/office/drawing/2014/main" id="{D49D3EDE-CC3B-4573-A04B-26F32F1B2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98" name="Picture 97">
              <a:extLst>
                <a:ext uri="{FF2B5EF4-FFF2-40B4-BE49-F238E27FC236}">
                  <a16:creationId xmlns:a16="http://schemas.microsoft.com/office/drawing/2014/main" id="{700D0D4B-CC81-434D-B595-71AA691923B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7">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9" name="Rectangle 98">
              <a:extLst>
                <a:ext uri="{FF2B5EF4-FFF2-40B4-BE49-F238E27FC236}">
                  <a16:creationId xmlns:a16="http://schemas.microsoft.com/office/drawing/2014/main" id="{B8047919-8C66-4EF3-9979-FB7112EB6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0" name="Picture 99">
              <a:extLst>
                <a:ext uri="{FF2B5EF4-FFF2-40B4-BE49-F238E27FC236}">
                  <a16:creationId xmlns:a16="http://schemas.microsoft.com/office/drawing/2014/main" id="{C00195C4-7BCF-469C-A003-AC2F0D2F910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8">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01" name="Picture 100">
              <a:extLst>
                <a:ext uri="{FF2B5EF4-FFF2-40B4-BE49-F238E27FC236}">
                  <a16:creationId xmlns:a16="http://schemas.microsoft.com/office/drawing/2014/main" id="{CEE82425-33CD-4CF1-9623-91BECE687F6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8">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144" name="Google Shape;144;p1"/>
          <p:cNvSpPr txBox="1">
            <a:spLocks noGrp="1"/>
          </p:cNvSpPr>
          <p:nvPr>
            <p:ph type="ctrTitle"/>
          </p:nvPr>
        </p:nvSpPr>
        <p:spPr>
          <a:xfrm>
            <a:off x="6094412" y="982132"/>
            <a:ext cx="4802185" cy="1303867"/>
          </a:xfrm>
          <a:prstGeom prst="rect">
            <a:avLst/>
          </a:prstGeom>
        </p:spPr>
        <p:txBody>
          <a:bodyPr spcFirstLastPara="1" vert="horz" lIns="91440" tIns="45720" rIns="91440" bIns="45720" rtlCol="0" anchor="ctr" anchorCtr="0">
            <a:normAutofit/>
          </a:bodyPr>
          <a:lstStyle/>
          <a:p>
            <a:pPr marL="0" lvl="0" indent="0">
              <a:spcAft>
                <a:spcPts val="0"/>
              </a:spcAft>
              <a:buClr>
                <a:schemeClr val="lt1"/>
              </a:buClr>
              <a:buSzPts val="6000"/>
            </a:pPr>
            <a:r>
              <a:rPr lang="en-US" sz="4400" dirty="0">
                <a:solidFill>
                  <a:srgbClr val="262626"/>
                </a:solidFill>
              </a:rPr>
              <a:t>Green Pace</a:t>
            </a:r>
          </a:p>
        </p:txBody>
      </p:sp>
      <p:sp>
        <p:nvSpPr>
          <p:cNvPr id="103" name="Rectangle 102">
            <a:extLst>
              <a:ext uri="{FF2B5EF4-FFF2-40B4-BE49-F238E27FC236}">
                <a16:creationId xmlns:a16="http://schemas.microsoft.com/office/drawing/2014/main" id="{DD5289D1-D3B7-4C53-823E-280A79C02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4517009"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6" name="Google Shape;146;p1" descr="Green Pace logo"/>
          <p:cNvPicPr preferRelativeResize="0"/>
          <p:nvPr/>
        </p:nvPicPr>
        <p:blipFill>
          <a:blip r:embed="rId9"/>
          <a:stretch>
            <a:fillRect/>
          </a:stretch>
        </p:blipFill>
        <p:spPr>
          <a:xfrm>
            <a:off x="1860630" y="1410208"/>
            <a:ext cx="2980907" cy="3858780"/>
          </a:xfrm>
          <a:prstGeom prst="rect">
            <a:avLst/>
          </a:prstGeom>
          <a:noFill/>
        </p:spPr>
      </p:pic>
      <p:cxnSp>
        <p:nvCxnSpPr>
          <p:cNvPr id="105" name="Straight Connector 104">
            <a:extLst>
              <a:ext uri="{FF2B5EF4-FFF2-40B4-BE49-F238E27FC236}">
                <a16:creationId xmlns:a16="http://schemas.microsoft.com/office/drawing/2014/main" id="{A456CE10-0EE3-4503-ACF3-1D53A6FDBB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2" y="2400639"/>
            <a:ext cx="4802185" cy="0"/>
          </a:xfrm>
          <a:prstGeom prst="line">
            <a:avLst/>
          </a:prstGeom>
        </p:spPr>
        <p:style>
          <a:lnRef idx="2">
            <a:schemeClr val="accent1"/>
          </a:lnRef>
          <a:fillRef idx="0">
            <a:schemeClr val="accent1"/>
          </a:fillRef>
          <a:effectRef idx="1">
            <a:schemeClr val="accent1"/>
          </a:effectRef>
          <a:fontRef idx="minor">
            <a:schemeClr val="tx1"/>
          </a:fontRef>
        </p:style>
      </p:cxnSp>
      <p:sp>
        <p:nvSpPr>
          <p:cNvPr id="145" name="Google Shape;145;p1"/>
          <p:cNvSpPr txBox="1">
            <a:spLocks noGrp="1"/>
          </p:cNvSpPr>
          <p:nvPr>
            <p:ph type="subTitle" idx="1"/>
          </p:nvPr>
        </p:nvSpPr>
        <p:spPr>
          <a:xfrm>
            <a:off x="6094412" y="2556932"/>
            <a:ext cx="4802184" cy="3318936"/>
          </a:xfrm>
          <a:prstGeom prst="rect">
            <a:avLst/>
          </a:prstGeom>
        </p:spPr>
        <p:txBody>
          <a:bodyPr spcFirstLastPara="1" vert="horz" lIns="91440" tIns="45720" rIns="91440" bIns="45720" rtlCol="0" anchor="t" anchorCtr="0">
            <a:normAutofit/>
          </a:bodyPr>
          <a:lstStyle/>
          <a:p>
            <a:pPr marL="0" lvl="0" indent="0" algn="l">
              <a:buFont typeface="Arial"/>
              <a:buChar char="•"/>
            </a:pPr>
            <a:r>
              <a:rPr lang="en-US" dirty="0">
                <a:solidFill>
                  <a:srgbClr val="262626"/>
                </a:solidFill>
              </a:rPr>
              <a:t>Security Policy Presentation</a:t>
            </a:r>
          </a:p>
          <a:p>
            <a:pPr marL="0" lvl="0" indent="0" algn="l">
              <a:buFont typeface="Arial"/>
              <a:buChar char="•"/>
            </a:pPr>
            <a:r>
              <a:rPr lang="en-US" dirty="0">
                <a:solidFill>
                  <a:srgbClr val="262626"/>
                </a:solidFill>
              </a:rPr>
              <a:t>Developer: </a:t>
            </a:r>
            <a:r>
              <a:rPr lang="en-US" i="1" dirty="0">
                <a:solidFill>
                  <a:srgbClr val="262626"/>
                </a:solidFill>
              </a:rPr>
              <a:t>Danielle </a:t>
            </a:r>
            <a:r>
              <a:rPr lang="en-US" i="1" dirty="0" err="1">
                <a:solidFill>
                  <a:srgbClr val="262626"/>
                </a:solidFill>
              </a:rPr>
              <a:t>O’Bier</a:t>
            </a:r>
            <a:endParaRPr lang="en-US" i="1" dirty="0">
              <a:solidFill>
                <a:srgbClr val="262626"/>
              </a:solidFill>
            </a:endParaRPr>
          </a:p>
          <a:p>
            <a:pPr marL="0" lvl="0" indent="0" algn="l">
              <a:buFont typeface="Arial"/>
              <a:buChar char="•"/>
            </a:pPr>
            <a:r>
              <a:rPr lang="en-US" dirty="0">
                <a:solidFill>
                  <a:srgbClr val="262626"/>
                </a:solidFill>
              </a:rPr>
              <a:t>April 18</a:t>
            </a:r>
            <a:r>
              <a:rPr lang="en-US" baseline="30000" dirty="0">
                <a:solidFill>
                  <a:srgbClr val="262626"/>
                </a:solidFill>
              </a:rPr>
              <a:t>th</a:t>
            </a:r>
            <a:r>
              <a:rPr lang="en-US" dirty="0">
                <a:solidFill>
                  <a:srgbClr val="262626"/>
                </a:solidFill>
              </a:rPr>
              <a:t> 2021 </a:t>
            </a:r>
          </a:p>
          <a:p>
            <a:pPr marL="0" lvl="0" indent="0" algn="l">
              <a:buFont typeface="Arial"/>
              <a:buChar char="•"/>
            </a:pPr>
            <a:r>
              <a:rPr lang="en-US" dirty="0">
                <a:solidFill>
                  <a:srgbClr val="262626"/>
                </a:solidFill>
              </a:rPr>
              <a:t>Friend Finder Fail</a:t>
            </a:r>
          </a:p>
        </p:txBody>
      </p:sp>
      <p:pic>
        <p:nvPicPr>
          <p:cNvPr id="2" name="Recorded Sound">
            <a:hlinkClick r:id="" action="ppaction://media"/>
            <a:extLst>
              <a:ext uri="{FF2B5EF4-FFF2-40B4-BE49-F238E27FC236}">
                <a16:creationId xmlns:a16="http://schemas.microsoft.com/office/drawing/2014/main" id="{69B8DF15-8696-4BBB-B3F8-9FABEE3001BB}"/>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0252391" y="4592834"/>
            <a:ext cx="609600" cy="6096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457200" lvl="1" indent="0" algn="l" rtl="0">
              <a:lnSpc>
                <a:spcPct val="90000"/>
              </a:lnSpc>
              <a:spcBef>
                <a:spcPts val="0"/>
              </a:spcBef>
              <a:spcAft>
                <a:spcPts val="0"/>
              </a:spcAft>
              <a:buClr>
                <a:schemeClr val="lt1"/>
              </a:buClr>
              <a:buSzPts val="2000"/>
              <a:buNone/>
            </a:pPr>
            <a:endParaRPr lang="en-US" dirty="0"/>
          </a:p>
          <a:p>
            <a:pPr marL="457200" lvl="1" indent="0" algn="l" rtl="0">
              <a:lnSpc>
                <a:spcPct val="90000"/>
              </a:lnSpc>
              <a:spcBef>
                <a:spcPts val="0"/>
              </a:spcBef>
              <a:spcAft>
                <a:spcPts val="0"/>
              </a:spcAft>
              <a:buClr>
                <a:schemeClr val="lt1"/>
              </a:buClr>
              <a:buSzPts val="2000"/>
              <a:buNone/>
            </a:pPr>
            <a:endParaRPr lang="en-US" dirty="0"/>
          </a:p>
          <a:p>
            <a:pPr marL="457200" lvl="1" indent="0" algn="l" rtl="0">
              <a:lnSpc>
                <a:spcPct val="90000"/>
              </a:lnSpc>
              <a:spcBef>
                <a:spcPts val="0"/>
              </a:spcBef>
              <a:spcAft>
                <a:spcPts val="0"/>
              </a:spcAft>
              <a:buClr>
                <a:schemeClr val="lt1"/>
              </a:buClr>
              <a:buSzPts val="2000"/>
              <a:buNone/>
            </a:pPr>
            <a:endParaRPr lang="en-US" dirty="0"/>
          </a:p>
          <a:p>
            <a:pPr marL="685800" lvl="1" indent="-228600" algn="l" rtl="0">
              <a:lnSpc>
                <a:spcPct val="90000"/>
              </a:lnSpc>
              <a:spcBef>
                <a:spcPts val="0"/>
              </a:spcBef>
              <a:spcAft>
                <a:spcPts val="0"/>
              </a:spcAft>
              <a:buClr>
                <a:schemeClr val="lt1"/>
              </a:buClr>
              <a:buSzPts val="2000"/>
              <a:buChar char="•"/>
            </a:pPr>
            <a:r>
              <a:rPr lang="en-US" dirty="0"/>
              <a:t>The pipeline can be viewed on the previous page recommends the best way to build a secure product.</a:t>
            </a:r>
            <a:endParaRPr sz="1600" dirty="0"/>
          </a:p>
          <a:p>
            <a:pPr marL="685800" lvl="1" indent="-228600" algn="l" rtl="0">
              <a:lnSpc>
                <a:spcPct val="90000"/>
              </a:lnSpc>
              <a:spcBef>
                <a:spcPts val="500"/>
              </a:spcBef>
              <a:spcAft>
                <a:spcPts val="0"/>
              </a:spcAft>
              <a:buClr>
                <a:schemeClr val="lt1"/>
              </a:buClr>
              <a:buSzPts val="2000"/>
              <a:buChar char="•"/>
            </a:pPr>
            <a:r>
              <a:rPr lang="en-US" dirty="0"/>
              <a:t>Static Analysis Tools: </a:t>
            </a:r>
            <a:r>
              <a:rPr lang="en-US" dirty="0" err="1"/>
              <a:t>Cppcheck</a:t>
            </a:r>
            <a:r>
              <a:rPr lang="en-US" dirty="0"/>
              <a:t> a tool for static C++ code, for PC, it is used after the coding has been typed to find additional errors to fend against hacking.</a:t>
            </a:r>
          </a:p>
          <a:p>
            <a:pPr marL="685800" lvl="1" indent="-228600" algn="l" rtl="0">
              <a:lnSpc>
                <a:spcPct val="90000"/>
              </a:lnSpc>
              <a:spcBef>
                <a:spcPts val="500"/>
              </a:spcBef>
              <a:spcAft>
                <a:spcPts val="0"/>
              </a:spcAft>
              <a:buClr>
                <a:schemeClr val="lt1"/>
              </a:buClr>
              <a:buSzPts val="2000"/>
              <a:buChar char="•"/>
            </a:pPr>
            <a:r>
              <a:rPr lang="en-US" dirty="0"/>
              <a:t>Clang static analyzer, used with MAC, is used to find additional errors in code.</a:t>
            </a: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Recorded Sound">
            <a:hlinkClick r:id="" action="ppaction://media"/>
            <a:extLst>
              <a:ext uri="{FF2B5EF4-FFF2-40B4-BE49-F238E27FC236}">
                <a16:creationId xmlns:a16="http://schemas.microsoft.com/office/drawing/2014/main" id="{FD876B20-3B86-42CC-8F38-F688D60A448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2052577" y="1811866"/>
            <a:ext cx="609600" cy="6096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idx="1"/>
          </p:nvPr>
        </p:nvSpPr>
        <p:spPr>
          <a:prstGeom prst="rect">
            <a:avLst/>
          </a:prstGeom>
          <a:noFill/>
          <a:ln>
            <a:noFill/>
          </a:ln>
        </p:spPr>
        <p:txBody>
          <a:bodyPr spcFirstLastPara="1" wrap="square" lIns="91425" tIns="45700" rIns="91425" bIns="45700" anchor="t" anchorCtr="0">
            <a:normAutofit fontScale="85000" lnSpcReduction="20000"/>
          </a:bodyPr>
          <a:lstStyle/>
          <a:p>
            <a:pPr marL="228600" lvl="0" indent="-228600" algn="l" rtl="0">
              <a:lnSpc>
                <a:spcPct val="90000"/>
              </a:lnSpc>
              <a:spcBef>
                <a:spcPts val="0"/>
              </a:spcBef>
              <a:spcAft>
                <a:spcPts val="0"/>
              </a:spcAft>
              <a:buClr>
                <a:schemeClr val="lt1"/>
              </a:buClr>
              <a:buSzPts val="2000"/>
              <a:buChar char="•"/>
            </a:pPr>
            <a:r>
              <a:rPr lang="en-US" sz="2000" dirty="0"/>
              <a:t>The information leaked could be used to intimidate and extort money from members. The customer’s that used their military and government email addresses could be blackmailed into government espionage if these customers were extorted. </a:t>
            </a:r>
          </a:p>
          <a:p>
            <a:pPr marL="228600" lvl="0" indent="-228600" algn="l" rtl="0">
              <a:lnSpc>
                <a:spcPct val="90000"/>
              </a:lnSpc>
              <a:spcBef>
                <a:spcPts val="0"/>
              </a:spcBef>
              <a:spcAft>
                <a:spcPts val="0"/>
              </a:spcAft>
              <a:buClr>
                <a:schemeClr val="lt1"/>
              </a:buClr>
              <a:buSzPts val="2000"/>
              <a:buChar char="•"/>
            </a:pPr>
            <a:r>
              <a:rPr lang="en-US" sz="2000" dirty="0"/>
              <a:t>	The threats involved in this include data breaches, security breaches, published private information, stolen information such as credit, computer, home address, and Viruses. The immediate threats to consider include the safety of consumers related to their address and credit information.</a:t>
            </a:r>
          </a:p>
          <a:p>
            <a:pPr marL="228600" lvl="0" indent="-228600" algn="l" rtl="0">
              <a:lnSpc>
                <a:spcPct val="90000"/>
              </a:lnSpc>
              <a:spcBef>
                <a:spcPts val="0"/>
              </a:spcBef>
              <a:spcAft>
                <a:spcPts val="0"/>
              </a:spcAft>
              <a:buClr>
                <a:schemeClr val="lt1"/>
              </a:buClr>
              <a:buSzPts val="2000"/>
              <a:buChar char="•"/>
            </a:pPr>
            <a:r>
              <a:rPr lang="en-US" sz="2000" dirty="0"/>
              <a:t> </a:t>
            </a:r>
          </a:p>
          <a:p>
            <a:pPr marL="228600" lvl="0" indent="-228600" algn="l" rtl="0">
              <a:lnSpc>
                <a:spcPct val="90000"/>
              </a:lnSpc>
              <a:spcBef>
                <a:spcPts val="0"/>
              </a:spcBef>
              <a:spcAft>
                <a:spcPts val="0"/>
              </a:spcAft>
              <a:buClr>
                <a:schemeClr val="lt1"/>
              </a:buClr>
              <a:buSzPts val="2000"/>
              <a:buChar char="•"/>
            </a:pPr>
            <a:r>
              <a:rPr lang="en-US" sz="2000" dirty="0"/>
              <a:t>Unresolved Vulnerabilities that could cause potential threats could involve people attacking public figures at their homes, their credit being used without their permission, Virus’ sent to their computer’s allowing the hacker to access their computer and all the information on it. Which could include the military and government information.</a:t>
            </a:r>
          </a:p>
          <a:p>
            <a:pPr marL="228600" lvl="0" indent="-228600" algn="l" rtl="0">
              <a:lnSpc>
                <a:spcPct val="90000"/>
              </a:lnSpc>
              <a:spcBef>
                <a:spcPts val="0"/>
              </a:spcBef>
              <a:spcAft>
                <a:spcPts val="0"/>
              </a:spcAft>
              <a:buClr>
                <a:schemeClr val="lt1"/>
              </a:buClr>
              <a:buSzPts val="2000"/>
              <a:buChar char="•"/>
            </a:pPr>
            <a:r>
              <a:rPr lang="en-US" sz="2000" dirty="0"/>
              <a:t>Prevention techniques the developer should have considered giving fewer people access to all sites. They also did not catch the hacking right away catching it sooner could have stopped leaks and given them more chances to add more lines of defense. It could have been an inside job with the information being leaked constantly and no one realizing it. The best defense would have been to use defense in depth using multiple firewalls, encrypting sensitive data and using a safe language.</a:t>
            </a: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Recorded Sound">
            <a:hlinkClick r:id="" action="ppaction://media"/>
            <a:extLst>
              <a:ext uri="{FF2B5EF4-FFF2-40B4-BE49-F238E27FC236}">
                <a16:creationId xmlns:a16="http://schemas.microsoft.com/office/drawing/2014/main" id="{3974513C-CD89-4E7E-B607-29B550CD75A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809508" y="1634065"/>
            <a:ext cx="609600" cy="6096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1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sz="2000" dirty="0"/>
              <a:t>Preventable security policies that could have prevented this attack would include validating the input data, architect and design for security policies, and sanitizing data sent to other systems. </a:t>
            </a:r>
          </a:p>
          <a:p>
            <a:pPr marL="1143000" lvl="2" indent="-228600" algn="l" rtl="0">
              <a:lnSpc>
                <a:spcPct val="90000"/>
              </a:lnSpc>
              <a:spcBef>
                <a:spcPts val="0"/>
              </a:spcBef>
              <a:spcAft>
                <a:spcPts val="0"/>
              </a:spcAft>
              <a:buClr>
                <a:schemeClr val="lt1"/>
              </a:buClr>
              <a:buSzPts val="1800"/>
              <a:buChar char="•"/>
            </a:pPr>
            <a:r>
              <a:rPr lang="en-US" sz="2000" dirty="0"/>
              <a:t>The hacker could have possibly gained access using a customers account. The authentication should be looked at again for code that leaves easy spots to gain access. A Buffer overflow may have gone undetected allowing an attacker to gain access. </a:t>
            </a:r>
          </a:p>
          <a:p>
            <a:pPr marL="1143000" lvl="2" indent="-228600" algn="l" rtl="0">
              <a:lnSpc>
                <a:spcPct val="90000"/>
              </a:lnSpc>
              <a:spcBef>
                <a:spcPts val="0"/>
              </a:spcBef>
              <a:spcAft>
                <a:spcPts val="0"/>
              </a:spcAft>
              <a:buClr>
                <a:schemeClr val="lt1"/>
              </a:buClr>
              <a:buSzPts val="1800"/>
              <a:buChar char="•"/>
            </a:pPr>
            <a:r>
              <a:rPr lang="en-US" sz="2000" dirty="0"/>
              <a:t>	</a:t>
            </a: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Recorded Sound">
            <a:hlinkClick r:id="" action="ppaction://media"/>
            <a:extLst>
              <a:ext uri="{FF2B5EF4-FFF2-40B4-BE49-F238E27FC236}">
                <a16:creationId xmlns:a16="http://schemas.microsoft.com/office/drawing/2014/main" id="{50D62C6F-3686-4A1E-BBD1-C8ECADF04B1F}"/>
              </a:ext>
            </a:extLst>
          </p:cNvPr>
          <p:cNvPicPr>
            <a:picLocks noChangeAspect="1"/>
          </p:cNvPicPr>
          <p:nvPr>
            <a:audioFile r:link="rId2"/>
            <p:extLst>
              <p:ext uri="{DAA4B4D4-6D71-4841-9C94-3DE7FCFB9230}">
                <p14:media xmlns:p14="http://schemas.microsoft.com/office/powerpoint/2010/main" r:embed="rId3">
                  <p14:trim end="10199.0907"/>
                </p14:media>
              </p:ext>
            </p:extLst>
          </p:nvPr>
        </p:nvPicPr>
        <p:blipFill>
          <a:blip r:embed="rId7"/>
          <a:stretch>
            <a:fillRect/>
          </a:stretch>
        </p:blipFill>
        <p:spPr>
          <a:xfrm>
            <a:off x="1925255" y="4964575"/>
            <a:ext cx="609600" cy="6096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3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The defense in depth should have been considered. If they had built multiple layers the hackers would not have been able to get as much information and allowed the developers to see the hack sooner.</a:t>
            </a:r>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Recorded Sound">
            <a:hlinkClick r:id="" action="ppaction://media"/>
            <a:extLst>
              <a:ext uri="{FF2B5EF4-FFF2-40B4-BE49-F238E27FC236}">
                <a16:creationId xmlns:a16="http://schemas.microsoft.com/office/drawing/2014/main" id="{F1E723B0-B2F8-49A3-93FD-97E5E18AECAB}"/>
              </a:ext>
            </a:extLst>
          </p:cNvPr>
          <p:cNvPicPr>
            <a:picLocks noChangeAspect="1"/>
          </p:cNvPicPr>
          <p:nvPr>
            <a:audioFile r:link="rId2"/>
            <p:extLst>
              <p:ext uri="{DAA4B4D4-6D71-4841-9C94-3DE7FCFB9230}">
                <p14:media xmlns:p14="http://schemas.microsoft.com/office/powerpoint/2010/main" r:embed="rId3">
                  <p14:trim end="2243.9931"/>
                </p14:media>
              </p:ext>
            </p:extLst>
          </p:nvPr>
        </p:nvPicPr>
        <p:blipFill>
          <a:blip r:embed="rId7"/>
          <a:stretch>
            <a:fillRect/>
          </a:stretch>
        </p:blipFill>
        <p:spPr>
          <a:xfrm>
            <a:off x="1774784" y="4466863"/>
            <a:ext cx="609600" cy="6096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8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200"/>
              <a:buNone/>
            </a:pPr>
            <a:endParaRPr lang="en-US" dirty="0"/>
          </a:p>
          <a:p>
            <a:pPr marL="228600" lvl="0" indent="-228600" algn="l" rtl="0">
              <a:lnSpc>
                <a:spcPct val="90000"/>
              </a:lnSpc>
              <a:spcBef>
                <a:spcPts val="0"/>
              </a:spcBef>
              <a:spcAft>
                <a:spcPts val="0"/>
              </a:spcAft>
              <a:buClr>
                <a:schemeClr val="lt1"/>
              </a:buClr>
              <a:buSzPts val="2200"/>
              <a:buChar char="•"/>
            </a:pPr>
            <a:r>
              <a:rPr lang="en-US" dirty="0"/>
              <a:t>1.		(2020, August 5). 412 Million Accounts Exposed in Adult </a:t>
            </a:r>
            <a:r>
              <a:rPr lang="en-US" dirty="0" err="1"/>
              <a:t>FriendFinder</a:t>
            </a:r>
            <a:r>
              <a:rPr lang="en-US" dirty="0"/>
              <a:t> Breach: The Aftermath. ID Strong. https://www.idstrong.com/sentinel/adult-friend-finder-breach/</a:t>
            </a:r>
          </a:p>
          <a:p>
            <a:pPr marL="228600" lvl="0" indent="-228600" algn="l" rtl="0">
              <a:lnSpc>
                <a:spcPct val="90000"/>
              </a:lnSpc>
              <a:spcBef>
                <a:spcPts val="0"/>
              </a:spcBef>
              <a:spcAft>
                <a:spcPts val="0"/>
              </a:spcAft>
              <a:buClr>
                <a:schemeClr val="lt1"/>
              </a:buClr>
              <a:buSzPts val="2200"/>
              <a:buChar char="•"/>
            </a:pPr>
            <a:r>
              <a:rPr lang="en-US" dirty="0"/>
              <a:t>2.		</a:t>
            </a:r>
            <a:r>
              <a:rPr lang="en-US" dirty="0" err="1"/>
              <a:t>Swinhoe</a:t>
            </a:r>
            <a:r>
              <a:rPr lang="en-US" dirty="0"/>
              <a:t>, Dan. (2021, January 8). The 15 biggest data breaches of the 21st century. CSO United States. https://www.csoonline.com/article/2130877/the-biggest-data-breaches-of-the-21st-century.html</a:t>
            </a:r>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Recorded Sound">
            <a:hlinkClick r:id="" action="ppaction://media"/>
            <a:extLst>
              <a:ext uri="{FF2B5EF4-FFF2-40B4-BE49-F238E27FC236}">
                <a16:creationId xmlns:a16="http://schemas.microsoft.com/office/drawing/2014/main" id="{CD5B8570-63AE-45D3-8AB5-57B1EC5D617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9113134" y="5362133"/>
            <a:ext cx="609600" cy="6096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5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6"/>
          <a:stretch/>
        </a:blipFill>
        <a:effectLst/>
      </p:bgPr>
    </p:bg>
    <p:spTree>
      <p:nvGrpSpPr>
        <p:cNvPr id="1" name="Shape 150"/>
        <p:cNvGrpSpPr/>
        <p:nvPr/>
      </p:nvGrpSpPr>
      <p:grpSpPr>
        <a:xfrm>
          <a:off x="0" y="0"/>
          <a:ext cx="0" cy="0"/>
          <a:chOff x="0" y="0"/>
          <a:chExt cx="0" cy="0"/>
        </a:xfrm>
      </p:grpSpPr>
      <p:sp useBgFill="1">
        <p:nvSpPr>
          <p:cNvPr id="170" name="Rectangle 158">
            <a:extLst>
              <a:ext uri="{FF2B5EF4-FFF2-40B4-BE49-F238E27FC236}">
                <a16:creationId xmlns:a16="http://schemas.microsoft.com/office/drawing/2014/main" id="{1D39ECD8-0E3E-43C1-9E56-3604E9A15E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1" name="Group 160">
            <a:extLst>
              <a:ext uri="{FF2B5EF4-FFF2-40B4-BE49-F238E27FC236}">
                <a16:creationId xmlns:a16="http://schemas.microsoft.com/office/drawing/2014/main" id="{1B592F0F-402B-4FF5-BC6B-00A024655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62" name="Picture 161">
              <a:extLst>
                <a:ext uri="{FF2B5EF4-FFF2-40B4-BE49-F238E27FC236}">
                  <a16:creationId xmlns:a16="http://schemas.microsoft.com/office/drawing/2014/main" id="{8EF0DA20-3B85-45BF-BA3A-BFB1E8447C8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7">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63" name="Rectangle 162">
              <a:extLst>
                <a:ext uri="{FF2B5EF4-FFF2-40B4-BE49-F238E27FC236}">
                  <a16:creationId xmlns:a16="http://schemas.microsoft.com/office/drawing/2014/main" id="{8777C3F1-A465-43B3-85B0-DD54F9F152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64" name="Picture 163">
              <a:extLst>
                <a:ext uri="{FF2B5EF4-FFF2-40B4-BE49-F238E27FC236}">
                  <a16:creationId xmlns:a16="http://schemas.microsoft.com/office/drawing/2014/main" id="{1DB29FDA-E291-482E-AAF5-3E0C5C3214A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8">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65" name="Picture 164">
              <a:extLst>
                <a:ext uri="{FF2B5EF4-FFF2-40B4-BE49-F238E27FC236}">
                  <a16:creationId xmlns:a16="http://schemas.microsoft.com/office/drawing/2014/main" id="{00024A88-E45C-43D3-B94F-346AF518B1C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8">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151" name="Google Shape;151;p3"/>
          <p:cNvSpPr txBox="1">
            <a:spLocks noGrp="1"/>
          </p:cNvSpPr>
          <p:nvPr>
            <p:ph type="title"/>
          </p:nvPr>
        </p:nvSpPr>
        <p:spPr>
          <a:xfrm>
            <a:off x="1170564" y="982132"/>
            <a:ext cx="4561069" cy="1416721"/>
          </a:xfrm>
          <a:prstGeom prst="rect">
            <a:avLst/>
          </a:prstGeom>
        </p:spPr>
        <p:txBody>
          <a:bodyPr spcFirstLastPara="1" lIns="91425" tIns="45700" rIns="91425" bIns="45700" anchorCtr="0">
            <a:normAutofit/>
          </a:bodyPr>
          <a:lstStyle/>
          <a:p>
            <a:pPr marL="0" lvl="0" indent="0" rtl="0">
              <a:lnSpc>
                <a:spcPct val="90000"/>
              </a:lnSpc>
              <a:spcBef>
                <a:spcPts val="0"/>
              </a:spcBef>
              <a:spcAft>
                <a:spcPts val="0"/>
              </a:spcAft>
              <a:buClr>
                <a:schemeClr val="lt1"/>
              </a:buClr>
              <a:buSzPts val="4000"/>
              <a:buFont typeface="Century Gothic"/>
              <a:buNone/>
            </a:pPr>
            <a:r>
              <a:rPr lang="en-US" sz="3400"/>
              <a:t>OVERVIEW: DEFENSE IN DEPTH</a:t>
            </a:r>
          </a:p>
        </p:txBody>
      </p:sp>
      <p:cxnSp>
        <p:nvCxnSpPr>
          <p:cNvPr id="172" name="Straight Connector 166">
            <a:extLst>
              <a:ext uri="{FF2B5EF4-FFF2-40B4-BE49-F238E27FC236}">
                <a16:creationId xmlns:a16="http://schemas.microsoft.com/office/drawing/2014/main" id="{DFBD34B5-7777-4A8A-8ED2-97A4A3C273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39418" y="2400639"/>
            <a:ext cx="4023360" cy="0"/>
          </a:xfrm>
          <a:prstGeom prst="line">
            <a:avLst/>
          </a:prstGeom>
        </p:spPr>
        <p:style>
          <a:lnRef idx="2">
            <a:schemeClr val="accent1"/>
          </a:lnRef>
          <a:fillRef idx="0">
            <a:schemeClr val="accent1"/>
          </a:fillRef>
          <a:effectRef idx="1">
            <a:schemeClr val="accent1"/>
          </a:effectRef>
          <a:fontRef idx="minor">
            <a:schemeClr val="tx1"/>
          </a:fontRef>
        </p:style>
      </p:cxnSp>
      <p:sp>
        <p:nvSpPr>
          <p:cNvPr id="152" name="Google Shape;152;p3"/>
          <p:cNvSpPr txBox="1">
            <a:spLocks noGrp="1"/>
          </p:cNvSpPr>
          <p:nvPr>
            <p:ph idx="1"/>
          </p:nvPr>
        </p:nvSpPr>
        <p:spPr>
          <a:xfrm>
            <a:off x="1167385" y="2556932"/>
            <a:ext cx="4567427" cy="3318936"/>
          </a:xfrm>
          <a:prstGeom prst="rect">
            <a:avLst/>
          </a:prstGeom>
        </p:spPr>
        <p:txBody>
          <a:bodyPr spcFirstLastPara="1" lIns="91425" tIns="45700" rIns="91425" bIns="45700" anchorCtr="0">
            <a:normAutofit/>
          </a:bodyPr>
          <a:lstStyle/>
          <a:p>
            <a:pPr marL="685800" lvl="0" indent="0" rtl="0">
              <a:spcBef>
                <a:spcPts val="0"/>
              </a:spcBef>
              <a:spcAft>
                <a:spcPts val="0"/>
              </a:spcAft>
              <a:buSzPts val="1800"/>
              <a:buNone/>
            </a:pPr>
            <a:r>
              <a:rPr lang="en-US" sz="1800" dirty="0" err="1"/>
              <a:t>Defence</a:t>
            </a:r>
            <a:r>
              <a:rPr lang="en-US" sz="1800" dirty="0"/>
              <a:t> in depth in coding</a:t>
            </a:r>
          </a:p>
          <a:p>
            <a:pPr marL="685800" lvl="0" indent="0" rtl="0">
              <a:spcBef>
                <a:spcPts val="0"/>
              </a:spcBef>
              <a:spcAft>
                <a:spcPts val="0"/>
              </a:spcAft>
              <a:buSzPts val="1800"/>
              <a:buNone/>
            </a:pPr>
            <a:r>
              <a:rPr lang="en-US" sz="1800" dirty="0"/>
              <a:t>refers to building multiple layers</a:t>
            </a:r>
          </a:p>
          <a:p>
            <a:pPr marL="685800" lvl="0" indent="0" rtl="0">
              <a:spcBef>
                <a:spcPts val="0"/>
              </a:spcBef>
              <a:spcAft>
                <a:spcPts val="0"/>
              </a:spcAft>
              <a:buSzPts val="1800"/>
              <a:buNone/>
            </a:pPr>
            <a:r>
              <a:rPr lang="en-US" sz="1800" dirty="0"/>
              <a:t>of defense to make it harder for</a:t>
            </a:r>
          </a:p>
          <a:p>
            <a:pPr marL="685800" lvl="0" indent="0" rtl="0">
              <a:spcBef>
                <a:spcPts val="0"/>
              </a:spcBef>
              <a:spcAft>
                <a:spcPts val="0"/>
              </a:spcAft>
              <a:buSzPts val="1800"/>
              <a:buNone/>
            </a:pPr>
            <a:r>
              <a:rPr lang="en-US" sz="1800" dirty="0"/>
              <a:t>hackers to break into.</a:t>
            </a:r>
          </a:p>
          <a:p>
            <a:pPr marL="685800" lvl="0" indent="0" rtl="0">
              <a:spcBef>
                <a:spcPts val="0"/>
              </a:spcBef>
              <a:spcAft>
                <a:spcPts val="0"/>
              </a:spcAft>
              <a:buSzPts val="1800"/>
              <a:buNone/>
            </a:pPr>
            <a:endParaRPr lang="en-US" sz="1800" dirty="0"/>
          </a:p>
          <a:p>
            <a:pPr marL="685800" lvl="0" indent="0" rtl="0">
              <a:spcBef>
                <a:spcPts val="0"/>
              </a:spcBef>
              <a:spcAft>
                <a:spcPts val="0"/>
              </a:spcAft>
              <a:buSzPts val="1800"/>
              <a:buNone/>
            </a:pPr>
            <a:r>
              <a:rPr lang="en-US" sz="1800" dirty="0"/>
              <a:t>The Friend Finder Network</a:t>
            </a:r>
          </a:p>
          <a:p>
            <a:pPr marL="685800" lvl="0" indent="0" rtl="0">
              <a:spcBef>
                <a:spcPts val="0"/>
              </a:spcBef>
              <a:spcAft>
                <a:spcPts val="0"/>
              </a:spcAft>
              <a:buSzPts val="1800"/>
              <a:buNone/>
            </a:pPr>
            <a:r>
              <a:rPr lang="en-US" sz="1800" dirty="0"/>
              <a:t>Incorporated - websites were</a:t>
            </a:r>
          </a:p>
          <a:p>
            <a:pPr marL="685800" lvl="0" indent="0" rtl="0">
              <a:spcBef>
                <a:spcPts val="0"/>
              </a:spcBef>
              <a:spcAft>
                <a:spcPts val="0"/>
              </a:spcAft>
              <a:buSzPts val="1800"/>
              <a:buNone/>
            </a:pPr>
            <a:r>
              <a:rPr lang="en-US" sz="1800" dirty="0"/>
              <a:t>hacked exposing names, emails, </a:t>
            </a:r>
          </a:p>
          <a:p>
            <a:pPr marL="685800" lvl="0" indent="0" rtl="0">
              <a:spcBef>
                <a:spcPts val="0"/>
              </a:spcBef>
              <a:spcAft>
                <a:spcPts val="0"/>
              </a:spcAft>
              <a:buSzPts val="1800"/>
              <a:buNone/>
            </a:pPr>
            <a:r>
              <a:rPr lang="en-US" sz="1800" dirty="0"/>
              <a:t>and passwords of users for over</a:t>
            </a:r>
          </a:p>
          <a:p>
            <a:pPr marL="685800" lvl="0" indent="0" rtl="0">
              <a:spcBef>
                <a:spcPts val="0"/>
              </a:spcBef>
              <a:spcAft>
                <a:spcPts val="0"/>
              </a:spcAft>
              <a:buSzPts val="1800"/>
              <a:buNone/>
            </a:pPr>
            <a:r>
              <a:rPr lang="en-US" sz="1800" dirty="0"/>
              <a:t>a 20-year span. </a:t>
            </a:r>
          </a:p>
          <a:p>
            <a:pPr marL="685800" lvl="0" indent="0" rtl="0">
              <a:spcBef>
                <a:spcPts val="0"/>
              </a:spcBef>
              <a:spcAft>
                <a:spcPts val="0"/>
              </a:spcAft>
              <a:buSzPts val="1800"/>
              <a:buNone/>
            </a:pPr>
            <a:endParaRPr lang="en-US" sz="1800" dirty="0"/>
          </a:p>
          <a:p>
            <a:pPr marL="685800" lvl="0" indent="0" rtl="0">
              <a:spcBef>
                <a:spcPts val="0"/>
              </a:spcBef>
              <a:spcAft>
                <a:spcPts val="0"/>
              </a:spcAft>
              <a:buSzPts val="1800"/>
              <a:buNone/>
            </a:pPr>
            <a:endParaRPr lang="en-US" sz="1800" dirty="0"/>
          </a:p>
          <a:p>
            <a:pPr marL="0" lvl="0" indent="0" rtl="0">
              <a:spcBef>
                <a:spcPts val="1000"/>
              </a:spcBef>
              <a:spcAft>
                <a:spcPts val="0"/>
              </a:spcAft>
              <a:buClr>
                <a:schemeClr val="lt1"/>
              </a:buClr>
              <a:buSzPts val="2200"/>
              <a:buNone/>
            </a:pPr>
            <a:endParaRPr lang="en-US" sz="1800" dirty="0"/>
          </a:p>
        </p:txBody>
      </p:sp>
      <p:sp>
        <p:nvSpPr>
          <p:cNvPr id="169" name="Rectangle 168">
            <a:extLst>
              <a:ext uri="{FF2B5EF4-FFF2-40B4-BE49-F238E27FC236}">
                <a16:creationId xmlns:a16="http://schemas.microsoft.com/office/drawing/2014/main" id="{018F8D27-BFDB-4BF9-A512-FF930275B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55486" y="821175"/>
            <a:ext cx="2510350" cy="24945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4" name="Google Shape;154;p3" descr="Green Pace logo"/>
          <p:cNvPicPr preferRelativeResize="0"/>
          <p:nvPr/>
        </p:nvPicPr>
        <p:blipFill rotWithShape="1">
          <a:blip r:embed="rId9"/>
          <a:srcRect t="11810" r="-1" b="11426"/>
          <a:stretch/>
        </p:blipFill>
        <p:spPr>
          <a:xfrm>
            <a:off x="8855486" y="607814"/>
            <a:ext cx="2725326" cy="27078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3" name="Google Shape;153;p3" descr="Shows the following layers of developer defense: Physical security, Cloud security, Perimeter security, network security, Host security, Endpoint security, APP security and critical assets, systems, and data security." title="NHS (Healthcare) Defense in Depth – Shaun Van Niekerk"/>
          <p:cNvPicPr preferRelativeResize="0"/>
          <p:nvPr/>
        </p:nvPicPr>
        <p:blipFill rotWithShape="1">
          <a:blip r:embed="rId10"/>
          <a:srcRect t="8374" r="3" b="7862"/>
          <a:stretch/>
        </p:blipFill>
        <p:spPr>
          <a:xfrm>
            <a:off x="5750548" y="3453833"/>
            <a:ext cx="5606980" cy="2794567"/>
          </a:xfrm>
          <a:prstGeom prst="rect">
            <a:avLst/>
          </a:prstGeom>
          <a:noFill/>
        </p:spPr>
      </p:pic>
      <p:pic>
        <p:nvPicPr>
          <p:cNvPr id="3" name="Recorded Sound">
            <a:hlinkClick r:id="" action="ppaction://media"/>
            <a:extLst>
              <a:ext uri="{FF2B5EF4-FFF2-40B4-BE49-F238E27FC236}">
                <a16:creationId xmlns:a16="http://schemas.microsoft.com/office/drawing/2014/main" id="{621B099D-3062-418D-9185-8BB2B2C7AAD1}"/>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7504254" y="1073895"/>
            <a:ext cx="609600" cy="6096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70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idx="1"/>
          </p:nvPr>
        </p:nvSpPr>
        <p:spPr>
          <a:xfrm>
            <a:off x="685800" y="2194550"/>
            <a:ext cx="2486100" cy="4024200"/>
          </a:xfrm>
          <a:prstGeom prst="rect">
            <a:avLst/>
          </a:prstGeom>
          <a:noFill/>
          <a:ln>
            <a:noFill/>
          </a:ln>
        </p:spPr>
        <p:txBody>
          <a:bodyPr spcFirstLastPara="1" wrap="square" lIns="91425" tIns="45700" rIns="91425" bIns="45700" anchor="t" anchorCtr="0">
            <a:normAutofit/>
          </a:bodyPr>
          <a:lstStyle/>
          <a:p>
            <a:pPr marL="228600" lvl="0" indent="0" algn="l" rtl="0">
              <a:lnSpc>
                <a:spcPct val="107916"/>
              </a:lnSpc>
              <a:spcBef>
                <a:spcPts val="0"/>
              </a:spcBef>
              <a:spcAft>
                <a:spcPts val="0"/>
              </a:spcAft>
              <a:buSzPts val="1800"/>
              <a:buNone/>
            </a:pPr>
            <a:r>
              <a:rPr lang="en-US" sz="2000">
                <a:solidFill>
                  <a:srgbClr val="FFFFFF"/>
                </a:solidFill>
              </a:rPr>
              <a:t>[Populate the Threats Matrix table and provide explanations to summarize of all of your security risks.]</a:t>
            </a:r>
            <a:endParaRPr sz="2000"/>
          </a:p>
          <a:p>
            <a:pPr marL="228600" lvl="0" indent="-88900" algn="l" rtl="0">
              <a:lnSpc>
                <a:spcPct val="90000"/>
              </a:lnSpc>
              <a:spcBef>
                <a:spcPts val="1000"/>
              </a:spcBef>
              <a:spcAft>
                <a:spcPts val="0"/>
              </a:spcAft>
              <a:buClr>
                <a:schemeClr val="lt1"/>
              </a:buClr>
              <a:buSzPts val="2200"/>
              <a:buNone/>
            </a:pPr>
            <a:endParaRPr/>
          </a:p>
        </p:txBody>
      </p:sp>
      <p:graphicFrame>
        <p:nvGraphicFramePr>
          <p:cNvPr id="161" name="Google Shape;161;p4"/>
          <p:cNvGraphicFramePr/>
          <p:nvPr>
            <p:extLst>
              <p:ext uri="{D42A27DB-BD31-4B8C-83A1-F6EECF244321}">
                <p14:modId xmlns:p14="http://schemas.microsoft.com/office/powerpoint/2010/main" val="527755913"/>
              </p:ext>
            </p:extLst>
          </p:nvPr>
        </p:nvGraphicFramePr>
        <p:xfrm>
          <a:off x="3255264" y="2450592"/>
          <a:ext cx="7754112" cy="3840420"/>
        </p:xfrm>
        <a:graphic>
          <a:graphicData uri="http://schemas.openxmlformats.org/drawingml/2006/table">
            <a:tbl>
              <a:tblPr>
                <a:noFill/>
                <a:tableStyleId>{802198C4-3087-4945-87E3-76CBB3509B7E}</a:tableStyleId>
              </a:tblPr>
              <a:tblGrid>
                <a:gridCol w="3988701">
                  <a:extLst>
                    <a:ext uri="{9D8B030D-6E8A-4147-A177-3AD203B41FA5}">
                      <a16:colId xmlns:a16="http://schemas.microsoft.com/office/drawing/2014/main" val="20000"/>
                    </a:ext>
                  </a:extLst>
                </a:gridCol>
                <a:gridCol w="3765411">
                  <a:extLst>
                    <a:ext uri="{9D8B030D-6E8A-4147-A177-3AD203B41FA5}">
                      <a16:colId xmlns:a16="http://schemas.microsoft.com/office/drawing/2014/main" val="20001"/>
                    </a:ext>
                  </a:extLst>
                </a:gridCol>
              </a:tblGrid>
              <a:tr h="1794360">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36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Security breaches, data breaches</a:t>
                      </a:r>
                      <a:endParaRPr sz="28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lang="en-US" sz="1400" u="none" strike="noStrike" cap="none" dirty="0">
                        <a:solidFill>
                          <a:srgbClr val="FFD966"/>
                        </a:solidFill>
                      </a:endParaRPr>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Safety of consumers related to their address and credit information</a:t>
                      </a:r>
                      <a:endParaRPr sz="2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973798">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36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Intimidation, disappointment from other individuals</a:t>
                      </a:r>
                      <a:endParaRPr sz="28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Viruses</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Recorded Sound">
            <a:hlinkClick r:id="" action="ppaction://media"/>
            <a:extLst>
              <a:ext uri="{FF2B5EF4-FFF2-40B4-BE49-F238E27FC236}">
                <a16:creationId xmlns:a16="http://schemas.microsoft.com/office/drawing/2014/main" id="{D9DA7341-18A1-486A-A2C0-51FED767BDB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396415" y="4976150"/>
            <a:ext cx="609600" cy="6096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2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idx="1"/>
          </p:nvPr>
        </p:nvSpPr>
        <p:spPr>
          <a:prstGeom prst="rect">
            <a:avLst/>
          </a:prstGeom>
          <a:noFill/>
          <a:ln>
            <a:noFill/>
          </a:ln>
        </p:spPr>
        <p:txBody>
          <a:bodyPr spcFirstLastPara="1" wrap="square" lIns="91425" tIns="45700" rIns="91425" bIns="45700" anchor="t" anchorCtr="0">
            <a:normAutofit fontScale="70000" lnSpcReduction="20000"/>
          </a:bodyPr>
          <a:lstStyle/>
          <a:p>
            <a:pPr marL="228600" lvl="0" indent="-228600" algn="l" rtl="0">
              <a:lnSpc>
                <a:spcPct val="120000"/>
              </a:lnSpc>
              <a:spcBef>
                <a:spcPts val="0"/>
              </a:spcBef>
              <a:spcAft>
                <a:spcPts val="0"/>
              </a:spcAft>
              <a:buClr>
                <a:schemeClr val="lt1"/>
              </a:buClr>
              <a:buSzPts val="2200"/>
              <a:buChar char="•"/>
            </a:pPr>
            <a:r>
              <a:rPr lang="en-US" sz="2600" dirty="0"/>
              <a:t>1. 	Validate input data</a:t>
            </a:r>
          </a:p>
          <a:p>
            <a:pPr marL="228600" lvl="0" indent="-228600" algn="l" rtl="0">
              <a:lnSpc>
                <a:spcPct val="120000"/>
              </a:lnSpc>
              <a:spcBef>
                <a:spcPts val="0"/>
              </a:spcBef>
              <a:spcAft>
                <a:spcPts val="0"/>
              </a:spcAft>
              <a:buClr>
                <a:schemeClr val="lt1"/>
              </a:buClr>
              <a:buSzPts val="2200"/>
              <a:buChar char="•"/>
            </a:pPr>
            <a:r>
              <a:rPr lang="en-US" sz="2600" dirty="0"/>
              <a:t>2.	 Heed Compiler Warnings</a:t>
            </a:r>
          </a:p>
          <a:p>
            <a:pPr marL="228600" lvl="0" indent="-228600" algn="l" rtl="0">
              <a:lnSpc>
                <a:spcPct val="120000"/>
              </a:lnSpc>
              <a:spcBef>
                <a:spcPts val="0"/>
              </a:spcBef>
              <a:spcAft>
                <a:spcPts val="0"/>
              </a:spcAft>
              <a:buClr>
                <a:schemeClr val="lt1"/>
              </a:buClr>
              <a:buSzPts val="2200"/>
              <a:buChar char="•"/>
            </a:pPr>
            <a:r>
              <a:rPr lang="en-US" sz="2600" dirty="0"/>
              <a:t>3.	 Architect and Design for security policies</a:t>
            </a:r>
          </a:p>
          <a:p>
            <a:pPr marL="228600" lvl="0" indent="-228600" algn="l" rtl="0">
              <a:lnSpc>
                <a:spcPct val="120000"/>
              </a:lnSpc>
              <a:spcBef>
                <a:spcPts val="0"/>
              </a:spcBef>
              <a:spcAft>
                <a:spcPts val="0"/>
              </a:spcAft>
              <a:buClr>
                <a:schemeClr val="lt1"/>
              </a:buClr>
              <a:buSzPts val="2200"/>
              <a:buChar char="•"/>
            </a:pPr>
            <a:r>
              <a:rPr lang="en-US" sz="2600" dirty="0"/>
              <a:t>4. 	Keep it simple</a:t>
            </a:r>
          </a:p>
          <a:p>
            <a:pPr marL="228600" lvl="0" indent="-228600" algn="l" rtl="0">
              <a:lnSpc>
                <a:spcPct val="120000"/>
              </a:lnSpc>
              <a:spcBef>
                <a:spcPts val="0"/>
              </a:spcBef>
              <a:spcAft>
                <a:spcPts val="0"/>
              </a:spcAft>
              <a:buClr>
                <a:schemeClr val="lt1"/>
              </a:buClr>
              <a:buSzPts val="2200"/>
              <a:buChar char="•"/>
            </a:pPr>
            <a:r>
              <a:rPr lang="en-US" sz="2600" dirty="0"/>
              <a:t>5.	 Default Deny</a:t>
            </a:r>
          </a:p>
          <a:p>
            <a:pPr marL="228600" lvl="0" indent="-228600" algn="l" rtl="0">
              <a:lnSpc>
                <a:spcPct val="120000"/>
              </a:lnSpc>
              <a:spcBef>
                <a:spcPts val="0"/>
              </a:spcBef>
              <a:spcAft>
                <a:spcPts val="0"/>
              </a:spcAft>
              <a:buClr>
                <a:schemeClr val="lt1"/>
              </a:buClr>
              <a:buSzPts val="2200"/>
              <a:buChar char="•"/>
            </a:pPr>
            <a:r>
              <a:rPr lang="en-US" sz="2600" dirty="0"/>
              <a:t>6.	 Adhere to the principle of least privilege</a:t>
            </a:r>
          </a:p>
          <a:p>
            <a:pPr marL="228600" lvl="0" indent="-228600" algn="l" rtl="0">
              <a:lnSpc>
                <a:spcPct val="120000"/>
              </a:lnSpc>
              <a:spcBef>
                <a:spcPts val="0"/>
              </a:spcBef>
              <a:spcAft>
                <a:spcPts val="0"/>
              </a:spcAft>
              <a:buClr>
                <a:schemeClr val="lt1"/>
              </a:buClr>
              <a:buSzPts val="2200"/>
              <a:buChar char="•"/>
            </a:pPr>
            <a:r>
              <a:rPr lang="en-US" sz="2600" dirty="0"/>
              <a:t>7.	Sanitize data sent to other systems</a:t>
            </a:r>
          </a:p>
          <a:p>
            <a:pPr marL="228600" lvl="0" indent="-228600" algn="l" rtl="0">
              <a:lnSpc>
                <a:spcPct val="120000"/>
              </a:lnSpc>
              <a:spcBef>
                <a:spcPts val="0"/>
              </a:spcBef>
              <a:spcAft>
                <a:spcPts val="0"/>
              </a:spcAft>
              <a:buClr>
                <a:schemeClr val="lt1"/>
              </a:buClr>
              <a:buSzPts val="2200"/>
              <a:buChar char="•"/>
            </a:pPr>
            <a:r>
              <a:rPr lang="en-US" sz="2600" dirty="0"/>
              <a:t>8.	Practice defense in depth</a:t>
            </a:r>
          </a:p>
          <a:p>
            <a:pPr marL="228600" lvl="0" indent="-228600" algn="l" rtl="0">
              <a:lnSpc>
                <a:spcPct val="120000"/>
              </a:lnSpc>
              <a:spcBef>
                <a:spcPts val="0"/>
              </a:spcBef>
              <a:spcAft>
                <a:spcPts val="0"/>
              </a:spcAft>
              <a:buClr>
                <a:schemeClr val="lt1"/>
              </a:buClr>
              <a:buSzPts val="2200"/>
              <a:buChar char="•"/>
            </a:pPr>
            <a:r>
              <a:rPr lang="en-US" sz="2600" dirty="0"/>
              <a:t>9.	Use effective quality assurance techniques</a:t>
            </a:r>
          </a:p>
          <a:p>
            <a:pPr marL="228600" lvl="0" indent="-228600" algn="l" rtl="0">
              <a:lnSpc>
                <a:spcPct val="120000"/>
              </a:lnSpc>
              <a:spcBef>
                <a:spcPts val="0"/>
              </a:spcBef>
              <a:spcAft>
                <a:spcPts val="0"/>
              </a:spcAft>
              <a:buClr>
                <a:schemeClr val="lt1"/>
              </a:buClr>
              <a:buSzPts val="2200"/>
              <a:buChar char="•"/>
            </a:pPr>
            <a:r>
              <a:rPr lang="en-US" sz="2600" dirty="0"/>
              <a:t>10. Define Security </a:t>
            </a:r>
            <a:r>
              <a:rPr lang="en-US" sz="2600" dirty="0" err="1"/>
              <a:t>Requirements</a:t>
            </a:r>
            <a:r>
              <a:rPr lang="en-US" sz="2600" dirty="0" err="1">
                <a:solidFill>
                  <a:srgbClr val="FFFFFF"/>
                </a:solidFill>
              </a:rPr>
              <a:t>the</a:t>
            </a:r>
            <a:r>
              <a:rPr lang="en-US" sz="2600" dirty="0">
                <a:solidFill>
                  <a:srgbClr val="FFFFFF"/>
                </a:solidFill>
              </a:rPr>
              <a:t> </a:t>
            </a:r>
            <a:r>
              <a:rPr lang="en-US" dirty="0">
                <a:solidFill>
                  <a:srgbClr val="FFFFFF"/>
                </a:solidFill>
              </a:rPr>
              <a:t>10 principles. List the coding standards that apply to each principle. This should demonstrate the alignment between principles and standards.]</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Recorded Sound">
            <a:hlinkClick r:id="" action="ppaction://media"/>
            <a:extLst>
              <a:ext uri="{FF2B5EF4-FFF2-40B4-BE49-F238E27FC236}">
                <a16:creationId xmlns:a16="http://schemas.microsoft.com/office/drawing/2014/main" id="{A536993B-F5C4-4B98-98BF-EAF4EEFC4C0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7758896" y="3374020"/>
            <a:ext cx="609600" cy="6096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3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sp>
        <p:nvSpPr>
          <p:cNvPr id="175" name="Google Shape;175;p6"/>
          <p:cNvSpPr txBox="1">
            <a:spLocks noGrp="1"/>
          </p:cNvSpPr>
          <p:nvPr>
            <p:ph idx="1"/>
          </p:nvPr>
        </p:nvSpPr>
        <p:spPr>
          <a:xfrm>
            <a:off x="1295401" y="2430684"/>
            <a:ext cx="9601196" cy="3445184"/>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lt1"/>
              </a:buClr>
              <a:buSzPts val="2000"/>
              <a:buNone/>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1. Use valid format strings. It can result in memory corruption or abnormal program termination.</a:t>
            </a:r>
          </a:p>
          <a:p>
            <a:pPr marL="228600" lvl="0" indent="-228600" algn="l" rtl="0">
              <a:lnSpc>
                <a:spcPct val="90000"/>
              </a:lnSpc>
              <a:spcBef>
                <a:spcPts val="0"/>
              </a:spcBef>
              <a:spcAft>
                <a:spcPts val="0"/>
              </a:spcAft>
              <a:buClr>
                <a:schemeClr val="lt1"/>
              </a:buClr>
              <a:buSzPts val="2000"/>
              <a:buChar char="•"/>
            </a:pPr>
            <a:r>
              <a:rPr lang="en-US" sz="2000" dirty="0"/>
              <a:t>2. Understand the data model used by your implementations. May lead to buffer overflow attacks which could be severe so it is high priority.</a:t>
            </a:r>
          </a:p>
          <a:p>
            <a:pPr marL="228600" lvl="0" indent="-228600" algn="l" rtl="0">
              <a:lnSpc>
                <a:spcPct val="90000"/>
              </a:lnSpc>
              <a:spcBef>
                <a:spcPts val="0"/>
              </a:spcBef>
              <a:spcAft>
                <a:spcPts val="0"/>
              </a:spcAft>
              <a:buClr>
                <a:schemeClr val="lt1"/>
              </a:buClr>
              <a:buSzPts val="2000"/>
              <a:buChar char="•"/>
            </a:pPr>
            <a:r>
              <a:rPr lang="en-US" sz="2000" dirty="0"/>
              <a:t>3. Distinguish between characters or bytes read from a stream. This could result in lost or misinterpreted data.</a:t>
            </a:r>
          </a:p>
          <a:p>
            <a:pPr marL="228600" lvl="0" indent="-228600" algn="l" rtl="0">
              <a:lnSpc>
                <a:spcPct val="90000"/>
              </a:lnSpc>
              <a:spcBef>
                <a:spcPts val="0"/>
              </a:spcBef>
              <a:spcAft>
                <a:spcPts val="0"/>
              </a:spcAft>
              <a:buClr>
                <a:schemeClr val="lt1"/>
              </a:buClr>
              <a:buSzPts val="2000"/>
              <a:buChar char="•"/>
            </a:pPr>
            <a:r>
              <a:rPr lang="en-US" sz="2000" dirty="0"/>
              <a:t>4.Prevent SQL injection. This can easily result in injection attacks so it is a very high priority. </a:t>
            </a:r>
            <a:endParaRPr lang="en-US" sz="2000" dirty="0">
              <a:solidFill>
                <a:srgbClr val="FF0000"/>
              </a:solidFill>
            </a:endParaRPr>
          </a:p>
          <a:p>
            <a:pPr marL="228600" lvl="0" indent="-228600" algn="l" rtl="0">
              <a:lnSpc>
                <a:spcPct val="90000"/>
              </a:lnSpc>
              <a:spcBef>
                <a:spcPts val="0"/>
              </a:spcBef>
              <a:spcAft>
                <a:spcPts val="0"/>
              </a:spcAft>
              <a:buClr>
                <a:schemeClr val="lt1"/>
              </a:buClr>
              <a:buSzPts val="2000"/>
              <a:buChar char="•"/>
            </a:pPr>
            <a:r>
              <a:rPr lang="en-US" sz="2000" dirty="0"/>
              <a:t>5.Don’t define an already named identifier. Can lead to incorrect program operation.</a:t>
            </a:r>
          </a:p>
          <a:p>
            <a:pPr marL="228600" lvl="0" indent="-228600" algn="l" rtl="0">
              <a:lnSpc>
                <a:spcPct val="90000"/>
              </a:lnSpc>
              <a:spcBef>
                <a:spcPts val="0"/>
              </a:spcBef>
              <a:spcAft>
                <a:spcPts val="0"/>
              </a:spcAft>
              <a:buClr>
                <a:schemeClr val="lt1"/>
              </a:buClr>
              <a:buSzPts val="2000"/>
              <a:buChar char="•"/>
            </a:pPr>
            <a:r>
              <a:rPr lang="en-US" sz="2000" dirty="0"/>
              <a:t>6. Find errors when converting a string to a number. The severity is a medium level due to this will only result in a security vulnerability if it occurs in security-sensitive code.  </a:t>
            </a:r>
          </a:p>
          <a:p>
            <a:pPr marL="228600" lvl="0" indent="-228600" algn="l" rtl="0">
              <a:lnSpc>
                <a:spcPct val="90000"/>
              </a:lnSpc>
              <a:spcBef>
                <a:spcPts val="0"/>
              </a:spcBef>
              <a:spcAft>
                <a:spcPts val="0"/>
              </a:spcAft>
              <a:buClr>
                <a:schemeClr val="lt1"/>
              </a:buClr>
              <a:buSzPts val="2000"/>
              <a:buChar char="•"/>
            </a:pPr>
            <a:r>
              <a:rPr lang="en-US" sz="2000" dirty="0"/>
              <a:t>7.Strie for logical completeness. Can result in corrupted sunning state, or abnormal termination.</a:t>
            </a:r>
          </a:p>
          <a:p>
            <a:pPr marL="228600" lvl="0" indent="-228600" algn="l" rtl="0">
              <a:lnSpc>
                <a:spcPct val="90000"/>
              </a:lnSpc>
              <a:spcBef>
                <a:spcPts val="0"/>
              </a:spcBef>
              <a:spcAft>
                <a:spcPts val="0"/>
              </a:spcAft>
              <a:buClr>
                <a:schemeClr val="lt1"/>
              </a:buClr>
              <a:buSzPts val="2000"/>
              <a:buChar char="•"/>
            </a:pPr>
            <a:r>
              <a:rPr lang="en-US" sz="2000" dirty="0"/>
              <a:t>8.Honor exception specifications. Throwing unexpected exceptions could cause termination. But the chances are low. </a:t>
            </a:r>
            <a:endParaRPr lang="en-US" sz="2000" dirty="0">
              <a:solidFill>
                <a:srgbClr val="FF0000"/>
              </a:solidFill>
            </a:endParaRPr>
          </a:p>
          <a:p>
            <a:pPr marL="228600" lvl="0" indent="-228600" algn="l" rtl="0">
              <a:lnSpc>
                <a:spcPct val="90000"/>
              </a:lnSpc>
              <a:spcBef>
                <a:spcPts val="0"/>
              </a:spcBef>
              <a:spcAft>
                <a:spcPts val="0"/>
              </a:spcAft>
              <a:buClr>
                <a:schemeClr val="lt1"/>
              </a:buClr>
              <a:buSzPts val="2000"/>
              <a:buChar char="•"/>
            </a:pPr>
            <a:r>
              <a:rPr lang="en-US" sz="2000" dirty="0"/>
              <a:t>9.Do not leak memory. Memory leaks in Java may be exploited. Low severity and easily resolved.</a:t>
            </a:r>
          </a:p>
          <a:p>
            <a:pPr marL="228600" lvl="0" indent="-228600" algn="l" rtl="0">
              <a:lnSpc>
                <a:spcPct val="90000"/>
              </a:lnSpc>
              <a:spcBef>
                <a:spcPts val="0"/>
              </a:spcBef>
              <a:spcAft>
                <a:spcPts val="0"/>
              </a:spcAft>
              <a:buClr>
                <a:schemeClr val="lt1"/>
              </a:buClr>
              <a:buSzPts val="2000"/>
              <a:buChar char="•"/>
            </a:pPr>
            <a:r>
              <a:rPr lang="en-US" sz="2000" dirty="0"/>
              <a:t>10.Add diagnostic tests using assertions. This is used to avoid memory exhaustion. It will still work without an assertion so its low on severity.</a:t>
            </a: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Recorded Sound">
            <a:hlinkClick r:id="" action="ppaction://media"/>
            <a:extLst>
              <a:ext uri="{FF2B5EF4-FFF2-40B4-BE49-F238E27FC236}">
                <a16:creationId xmlns:a16="http://schemas.microsoft.com/office/drawing/2014/main" id="{9624C7DF-86B6-4D32-8FC7-F5A21E06686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2330370" y="1423686"/>
            <a:ext cx="609600" cy="6096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98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800" dirty="0"/>
              <a:t>There are three kinds of Encryption:</a:t>
            </a:r>
          </a:p>
          <a:p>
            <a:pPr marL="228600" lvl="0" indent="-228600" algn="l" rtl="0">
              <a:lnSpc>
                <a:spcPct val="90000"/>
              </a:lnSpc>
              <a:spcBef>
                <a:spcPts val="0"/>
              </a:spcBef>
              <a:spcAft>
                <a:spcPts val="0"/>
              </a:spcAft>
              <a:buClr>
                <a:schemeClr val="lt1"/>
              </a:buClr>
              <a:buSzPts val="2000"/>
              <a:buChar char="•"/>
            </a:pPr>
            <a:endParaRPr lang="en-US" sz="2800" dirty="0"/>
          </a:p>
          <a:p>
            <a:pPr marL="228600" lvl="0" indent="-228600" algn="l" rtl="0">
              <a:lnSpc>
                <a:spcPct val="90000"/>
              </a:lnSpc>
              <a:spcBef>
                <a:spcPts val="0"/>
              </a:spcBef>
              <a:spcAft>
                <a:spcPts val="0"/>
              </a:spcAft>
              <a:buClr>
                <a:schemeClr val="lt1"/>
              </a:buClr>
              <a:buSzPts val="2000"/>
              <a:buChar char="•"/>
            </a:pPr>
            <a:r>
              <a:rPr lang="en-US" sz="2800" dirty="0"/>
              <a:t>Encryption in flight</a:t>
            </a:r>
          </a:p>
          <a:p>
            <a:pPr marL="228600" lvl="0" indent="-228600" algn="l" rtl="0">
              <a:lnSpc>
                <a:spcPct val="90000"/>
              </a:lnSpc>
              <a:spcBef>
                <a:spcPts val="0"/>
              </a:spcBef>
              <a:spcAft>
                <a:spcPts val="0"/>
              </a:spcAft>
              <a:buClr>
                <a:schemeClr val="lt1"/>
              </a:buClr>
              <a:buSzPts val="2000"/>
              <a:buChar char="•"/>
            </a:pPr>
            <a:r>
              <a:rPr lang="en-US" sz="2800" dirty="0"/>
              <a:t>Encryption at rest</a:t>
            </a:r>
          </a:p>
          <a:p>
            <a:pPr marL="228600" lvl="0" indent="-228600" algn="l" rtl="0">
              <a:lnSpc>
                <a:spcPct val="90000"/>
              </a:lnSpc>
              <a:spcBef>
                <a:spcPts val="0"/>
              </a:spcBef>
              <a:spcAft>
                <a:spcPts val="0"/>
              </a:spcAft>
              <a:buClr>
                <a:schemeClr val="lt1"/>
              </a:buClr>
              <a:buSzPts val="2000"/>
              <a:buChar char="•"/>
            </a:pPr>
            <a:r>
              <a:rPr lang="en-US" sz="2800" dirty="0"/>
              <a:t>Encryption in use.</a:t>
            </a:r>
            <a:endParaRPr sz="2800" dirty="0"/>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Recorded Sound">
            <a:hlinkClick r:id="" action="ppaction://media"/>
            <a:extLst>
              <a:ext uri="{FF2B5EF4-FFF2-40B4-BE49-F238E27FC236}">
                <a16:creationId xmlns:a16="http://schemas.microsoft.com/office/drawing/2014/main" id="{15040F2A-8D58-4CC3-8C69-87AF66FA162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221883" y="3783957"/>
            <a:ext cx="609600" cy="6096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TRIPLE-A POLICIES</a:t>
            </a:r>
            <a:endParaRPr dirty="0"/>
          </a:p>
        </p:txBody>
      </p:sp>
      <p:sp>
        <p:nvSpPr>
          <p:cNvPr id="189" name="Google Shape;189;p8"/>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400"/>
              <a:buNone/>
            </a:pPr>
            <a:r>
              <a:rPr lang="en-US" dirty="0"/>
              <a:t>There are three terms in referring to the Triple-A Policies. These are:</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4B69D9F4-16BB-4BAB-8FB1-67D853B86AFE}"/>
              </a:ext>
            </a:extLst>
          </p:cNvPr>
          <p:cNvGraphicFramePr>
            <a:graphicFrameLocks noGrp="1"/>
          </p:cNvGraphicFramePr>
          <p:nvPr/>
        </p:nvGraphicFramePr>
        <p:xfrm>
          <a:off x="2671762" y="3477260"/>
          <a:ext cx="6848475" cy="1478280"/>
        </p:xfrm>
        <a:graphic>
          <a:graphicData uri="http://schemas.openxmlformats.org/drawingml/2006/table">
            <a:tbl>
              <a:tblPr>
                <a:tableStyleId>{802198C4-3087-4945-87E3-76CBB3509B7E}</a:tableStyleId>
              </a:tblPr>
              <a:tblGrid>
                <a:gridCol w="1317601">
                  <a:extLst>
                    <a:ext uri="{9D8B030D-6E8A-4147-A177-3AD203B41FA5}">
                      <a16:colId xmlns:a16="http://schemas.microsoft.com/office/drawing/2014/main" val="2792154059"/>
                    </a:ext>
                  </a:extLst>
                </a:gridCol>
                <a:gridCol w="5530874">
                  <a:extLst>
                    <a:ext uri="{9D8B030D-6E8A-4147-A177-3AD203B41FA5}">
                      <a16:colId xmlns:a16="http://schemas.microsoft.com/office/drawing/2014/main" val="2501162291"/>
                    </a:ext>
                  </a:extLst>
                </a:gridCol>
              </a:tblGrid>
              <a:tr h="266700">
                <a:tc>
                  <a:txBody>
                    <a:bodyPr/>
                    <a:lstStyle/>
                    <a:p>
                      <a:pPr marL="0" marR="0">
                        <a:spcBef>
                          <a:spcPts val="0"/>
                        </a:spcBef>
                        <a:spcAft>
                          <a:spcPts val="0"/>
                        </a:spcAft>
                      </a:pPr>
                      <a:r>
                        <a:rPr lang="en-US" sz="1200">
                          <a:effectLst/>
                        </a:rPr>
                        <a:t>Authentication</a:t>
                      </a:r>
                      <a:endParaRPr lang="en-US" sz="1200">
                        <a:effectLst/>
                        <a:latin typeface="Calibri" panose="020F0502020204030204" pitchFamily="34" charset="0"/>
                        <a:ea typeface="Calibri" panose="020F0502020204030204" pitchFamily="34" charset="0"/>
                      </a:endParaRPr>
                    </a:p>
                  </a:txBody>
                  <a:tcPr marL="63500" marR="63500" marT="63500" marB="63500"/>
                </a:tc>
                <a:tc>
                  <a:txBody>
                    <a:bodyPr/>
                    <a:lstStyle/>
                    <a:p>
                      <a:pPr marL="0" marR="0">
                        <a:spcBef>
                          <a:spcPts val="0"/>
                        </a:spcBef>
                        <a:spcAft>
                          <a:spcPts val="0"/>
                        </a:spcAft>
                      </a:pPr>
                      <a:r>
                        <a:rPr lang="en-US" sz="1200">
                          <a:effectLst/>
                        </a:rPr>
                        <a:t>This is a term for a framework for intelligently controlling access to computer resources. Confirms Identity using a username and password.</a:t>
                      </a:r>
                      <a:endParaRPr lang="en-US" sz="1200">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322578083"/>
                  </a:ext>
                </a:extLst>
              </a:tr>
              <a:tr h="266700">
                <a:tc>
                  <a:txBody>
                    <a:bodyPr/>
                    <a:lstStyle/>
                    <a:p>
                      <a:pPr marL="0" marR="0">
                        <a:spcBef>
                          <a:spcPts val="0"/>
                        </a:spcBef>
                        <a:spcAft>
                          <a:spcPts val="0"/>
                        </a:spcAft>
                      </a:pPr>
                      <a:r>
                        <a:rPr lang="en-US" sz="1200">
                          <a:effectLst/>
                        </a:rPr>
                        <a:t>Authorization</a:t>
                      </a:r>
                      <a:endParaRPr lang="en-US" sz="1200">
                        <a:effectLst/>
                        <a:latin typeface="Calibri" panose="020F0502020204030204" pitchFamily="34" charset="0"/>
                        <a:ea typeface="Calibri" panose="020F0502020204030204" pitchFamily="34" charset="0"/>
                      </a:endParaRPr>
                    </a:p>
                  </a:txBody>
                  <a:tcPr marL="63500" marR="63500" marT="63500" marB="63500"/>
                </a:tc>
                <a:tc>
                  <a:txBody>
                    <a:bodyPr/>
                    <a:lstStyle/>
                    <a:p>
                      <a:pPr marL="0" marR="0">
                        <a:spcBef>
                          <a:spcPts val="0"/>
                        </a:spcBef>
                        <a:spcAft>
                          <a:spcPts val="0"/>
                        </a:spcAft>
                      </a:pPr>
                      <a:r>
                        <a:rPr lang="en-US" sz="1200">
                          <a:effectLst/>
                        </a:rPr>
                        <a:t>This term refers to the enforcing the policies. This gives permission to access certain parts of the site such as read and write access. </a:t>
                      </a:r>
                      <a:endParaRPr lang="en-US" sz="1200">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329208249"/>
                  </a:ext>
                </a:extLst>
              </a:tr>
              <a:tr h="266700">
                <a:tc>
                  <a:txBody>
                    <a:bodyPr/>
                    <a:lstStyle/>
                    <a:p>
                      <a:pPr marL="0" marR="0">
                        <a:spcBef>
                          <a:spcPts val="0"/>
                        </a:spcBef>
                        <a:spcAft>
                          <a:spcPts val="0"/>
                        </a:spcAft>
                      </a:pPr>
                      <a:r>
                        <a:rPr lang="en-US" sz="1200">
                          <a:effectLst/>
                        </a:rPr>
                        <a:t>Accounting</a:t>
                      </a:r>
                      <a:endParaRPr lang="en-US" sz="1200">
                        <a:effectLst/>
                        <a:latin typeface="Calibri" panose="020F0502020204030204" pitchFamily="34" charset="0"/>
                        <a:ea typeface="Calibri" panose="020F0502020204030204" pitchFamily="34" charset="0"/>
                      </a:endParaRPr>
                    </a:p>
                  </a:txBody>
                  <a:tcPr marL="63500" marR="63500" marT="63500" marB="63500"/>
                </a:tc>
                <a:tc>
                  <a:txBody>
                    <a:bodyPr/>
                    <a:lstStyle/>
                    <a:p>
                      <a:pPr marL="0" marR="0">
                        <a:spcBef>
                          <a:spcPts val="0"/>
                        </a:spcBef>
                        <a:spcAft>
                          <a:spcPts val="0"/>
                        </a:spcAft>
                      </a:pPr>
                      <a:r>
                        <a:rPr lang="en-US" sz="1200" dirty="0">
                          <a:effectLst/>
                        </a:rPr>
                        <a:t>This term refers to auditing usage and providing the information necessary to bill for services.</a:t>
                      </a:r>
                      <a:endParaRPr lang="en-US" sz="1200" dirty="0">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2096102033"/>
                  </a:ext>
                </a:extLst>
              </a:tr>
            </a:tbl>
          </a:graphicData>
        </a:graphic>
      </p:graphicFrame>
      <p:pic>
        <p:nvPicPr>
          <p:cNvPr id="3" name="Recorded Sound">
            <a:hlinkClick r:id="" action="ppaction://media"/>
            <a:extLst>
              <a:ext uri="{FF2B5EF4-FFF2-40B4-BE49-F238E27FC236}">
                <a16:creationId xmlns:a16="http://schemas.microsoft.com/office/drawing/2014/main" id="{A14D308A-6DA5-4A3B-B146-86FA8B635CB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2058304" y="1329265"/>
            <a:ext cx="609600" cy="6096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72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The best code vulnerability to choose between expect and assert is determined by its use. </a:t>
            </a:r>
          </a:p>
          <a:p>
            <a:pPr marL="0" lvl="0" indent="0" algn="l" rtl="0">
              <a:lnSpc>
                <a:spcPct val="90000"/>
              </a:lnSpc>
              <a:spcBef>
                <a:spcPts val="1000"/>
              </a:spcBef>
              <a:spcAft>
                <a:spcPts val="0"/>
              </a:spcAft>
              <a:buSzPts val="1800"/>
              <a:buNone/>
            </a:pPr>
            <a:r>
              <a:rPr lang="en-US" dirty="0"/>
              <a:t>Assert when failure should result in termination. </a:t>
            </a:r>
          </a:p>
          <a:p>
            <a:pPr marL="0" lvl="0" indent="0" algn="l" rtl="0">
              <a:lnSpc>
                <a:spcPct val="90000"/>
              </a:lnSpc>
              <a:spcBef>
                <a:spcPts val="1000"/>
              </a:spcBef>
              <a:spcAft>
                <a:spcPts val="0"/>
              </a:spcAft>
              <a:buSzPts val="1800"/>
              <a:buNone/>
            </a:pPr>
            <a:r>
              <a:rPr lang="en-US" dirty="0"/>
              <a:t>Expect when failure should notify.</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Recorded Sound">
            <a:hlinkClick r:id="" action="ppaction://media"/>
            <a:extLst>
              <a:ext uri="{FF2B5EF4-FFF2-40B4-BE49-F238E27FC236}">
                <a16:creationId xmlns:a16="http://schemas.microsoft.com/office/drawing/2014/main" id="{49898BE0-E2A5-47DA-BC72-0CD3DFA2E35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682187" y="1329265"/>
            <a:ext cx="609600" cy="6096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3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6"/>
          <a:stretch/>
        </a:blipFill>
        <a:effectLst/>
      </p:bgPr>
    </p:bg>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prstGeom prst="rect">
            <a:avLst/>
          </a:prstGeom>
        </p:spPr>
        <p:txBody>
          <a:bodyPr spcFirstLastPara="1" lIns="91425" tIns="45700" rIns="91425" bIns="45700" anchorCtr="0">
            <a:normAutofit/>
          </a:bodyPr>
          <a:lstStyle/>
          <a:p>
            <a:pPr marL="0" lvl="0" indent="0" rtl="0">
              <a:lnSpc>
                <a:spcPct val="90000"/>
              </a:lnSpc>
              <a:spcBef>
                <a:spcPts val="0"/>
              </a:spcBef>
              <a:spcAft>
                <a:spcPts val="0"/>
              </a:spcAft>
              <a:buClr>
                <a:schemeClr val="lt1"/>
              </a:buClr>
              <a:buSzPts val="4000"/>
              <a:buFont typeface="Century Gothic"/>
              <a:buNone/>
            </a:pPr>
            <a:r>
              <a:rPr lang="en-US"/>
              <a:t>AUTOMATION SUMMARY</a:t>
            </a:r>
          </a:p>
        </p:txBody>
      </p:sp>
      <p:sp>
        <p:nvSpPr>
          <p:cNvPr id="3" name="Text Placeholder 2">
            <a:extLst>
              <a:ext uri="{FF2B5EF4-FFF2-40B4-BE49-F238E27FC236}">
                <a16:creationId xmlns:a16="http://schemas.microsoft.com/office/drawing/2014/main" id="{6ADFCC4A-D8E7-4490-8851-6505C701DE84}"/>
              </a:ext>
            </a:extLst>
          </p:cNvPr>
          <p:cNvSpPr>
            <a:spLocks noGrp="1"/>
          </p:cNvSpPr>
          <p:nvPr>
            <p:ph type="body" sz="half" idx="2"/>
          </p:nvPr>
        </p:nvSpPr>
        <p:spPr>
          <a:xfrm>
            <a:off x="1064871" y="5266482"/>
            <a:ext cx="9840196" cy="925974"/>
          </a:xfrm>
        </p:spPr>
        <p:txBody>
          <a:bodyPr>
            <a:normAutofit/>
          </a:bodyPr>
          <a:lstStyle/>
          <a:p>
            <a:r>
              <a:rPr lang="en-US" dirty="0"/>
              <a:t>The above image is a </a:t>
            </a:r>
            <a:r>
              <a:rPr lang="en-US" dirty="0" err="1"/>
              <a:t>DevSecOps</a:t>
            </a:r>
            <a:r>
              <a:rPr lang="en-US" dirty="0"/>
              <a:t> pipeline. Starting at the pre-production side you read them in counter-clockwise fashion. First Assess and plan, design, build and verify and test. Once that is complete you move on to production and follow in a clockwise fashion starting at transition and health check, monitor and detect, respond, then finally maintain and stabilize.</a:t>
            </a:r>
          </a:p>
        </p:txBody>
      </p:sp>
      <p:pic>
        <p:nvPicPr>
          <p:cNvPr id="203" name="Google Shape;203;p9" descr="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title="DevSec Ops Toolchain Diagram"/>
          <p:cNvPicPr preferRelativeResize="0">
            <a:picLocks/>
          </p:cNvPicPr>
          <p:nvPr/>
        </p:nvPicPr>
        <p:blipFill rotWithShape="1">
          <a:blip r:embed="rId7"/>
          <a:stretch/>
        </p:blipFill>
        <p:spPr>
          <a:xfrm>
            <a:off x="1956121" y="1054177"/>
            <a:ext cx="8449519" cy="3633570"/>
          </a:xfrm>
          <a:prstGeom prst="rect">
            <a:avLst/>
          </a:prstGeom>
          <a:noFill/>
          <a:ln w="57150" cmpd="thickThin">
            <a:noFill/>
            <a:miter lim="800000"/>
          </a:ln>
        </p:spPr>
      </p:pic>
      <p:pic>
        <p:nvPicPr>
          <p:cNvPr id="4" name="Recorded Sound">
            <a:hlinkClick r:id="" action="ppaction://media"/>
            <a:extLst>
              <a:ext uri="{FF2B5EF4-FFF2-40B4-BE49-F238E27FC236}">
                <a16:creationId xmlns:a16="http://schemas.microsoft.com/office/drawing/2014/main" id="{12F5FC7D-F082-4176-8467-031D381609DB}"/>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346521" y="4279567"/>
            <a:ext cx="609600" cy="6096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86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purl.org/dc/elements/1.1/"/>
    <ds:schemaRef ds:uri="http://schemas.microsoft.com/office/2006/documentManagement/types"/>
    <ds:schemaRef ds:uri="http://purl.org/dc/terms/"/>
    <ds:schemaRef ds:uri="http://schemas.microsoft.com/office/infopath/2007/PartnerControls"/>
    <ds:schemaRef ds:uri="http://purl.org/dc/dcmitype/"/>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Organic</Template>
  <TotalTime>218</TotalTime>
  <Words>1139</Words>
  <Application>Microsoft Office PowerPoint</Application>
  <PresentationFormat>Widescreen</PresentationFormat>
  <Paragraphs>93</Paragraphs>
  <Slides>14</Slides>
  <Notes>14</Notes>
  <HiddenSlides>0</HiddenSlides>
  <MMClips>14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Garamond</vt:lpstr>
      <vt:lpstr>Century Gothic</vt:lpstr>
      <vt:lpstr>Calibri</vt:lpstr>
      <vt:lpstr>Organic</vt:lpstr>
      <vt:lpstr>Green Pace</vt:lpstr>
      <vt:lpstr>OVERVIEW: DEFENSE IN DEPTH</vt:lpstr>
      <vt:lpstr>THREATS MATRIX</vt:lpstr>
      <vt:lpstr>10 PRINCIPLES</vt:lpstr>
      <vt:lpstr>CODING STANDARDS</vt:lpstr>
      <vt:lpstr>ENCRYPTION POLICIES</vt:lpstr>
      <vt:lpstr>TRIPLE-A POLICIES</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Pace</dc:title>
  <dc:creator>Kathy Shields</dc:creator>
  <cp:lastModifiedBy>DAnielle obier</cp:lastModifiedBy>
  <cp:revision>23</cp:revision>
  <dcterms:created xsi:type="dcterms:W3CDTF">2020-08-19T17:59:24Z</dcterms:created>
  <dcterms:modified xsi:type="dcterms:W3CDTF">2021-04-25T17:16:56Z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